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5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../embeddings/oleObject2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 b="1" i="0" u="none" strike="noStrike" baseline="0">
                <a:solidFill>
                  <a:srgbClr val="333333"/>
                </a:solidFill>
                <a:latin typeface="Microsoft Sans Serif"/>
                <a:ea typeface="Microsoft Sans Serif"/>
                <a:cs typeface="Microsoft Sans Serif"/>
              </a:defRPr>
            </a:pPr>
            <a:r>
              <a:rPr lang="en-US"/>
              <a:t>Would you approve this budget?</a:t>
            </a:r>
          </a:p>
        </c:rich>
      </c:tx>
      <c:layout>
        <c:manualLayout>
          <c:xMode val="edge"/>
          <c:yMode val="edge"/>
          <c:x val="0.3038199912510936"/>
          <c:y val="3.5294117647058823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4236135247353868"/>
          <c:y val="0.20000028722467719"/>
          <c:w val="0.41840348714783926"/>
          <c:h val="0.70882454736981182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333333"/>
              </a:solidFill>
              <a:prstDash val="solid"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333333"/>
                </a:solidFill>
                <a:prstDash val="solid"/>
              </a:ln>
            </c:spPr>
          </c:dPt>
          <c:cat>
            <c:strRef>
              <c:f>'[CLI 2016 Budget Survey Summary.xls]Question 3'!$A$4:$A$5</c:f>
              <c:strCache>
                <c:ptCount val="2"/>
                <c:pt idx="0">
                  <c:v>Yes, move on to Capital Improvements</c:v>
                </c:pt>
                <c:pt idx="1">
                  <c:v>No, view more details for these budget categories</c:v>
                </c:pt>
              </c:strCache>
            </c:strRef>
          </c:cat>
          <c:val>
            <c:numRef>
              <c:f>'[CLI 2016 Budget Survey Summary.xls]Question 3'!$C$4:$C$5</c:f>
              <c:numCache>
                <c:formatCode>0.0%</c:formatCode>
                <c:ptCount val="2"/>
                <c:pt idx="0">
                  <c:v>0.23800000000000002</c:v>
                </c:pt>
                <c:pt idx="1">
                  <c:v>0.76200000000000001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solidFill>
          <a:srgbClr val="EEEEEE"/>
        </a:solidFill>
        <a:ln w="25400">
          <a:noFill/>
        </a:ln>
      </c:spPr>
    </c:plotArea>
    <c:plotVisOnly val="1"/>
    <c:dispBlanksAs val="zero"/>
    <c:showDLblsOverMax val="0"/>
  </c:chart>
  <c:spPr>
    <a:solidFill>
      <a:srgbClr val="EEEEEE"/>
    </a:solidFill>
    <a:ln w="3175">
      <a:solidFill>
        <a:srgbClr val="333333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333333"/>
          </a:solidFill>
          <a:latin typeface="Microsoft Sans Serif"/>
          <a:ea typeface="Microsoft Sans Serif"/>
          <a:cs typeface="Microsoft Sans Serif"/>
        </a:defRPr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Capital Expenses</a:t>
            </a:r>
          </a:p>
        </c:rich>
      </c:tx>
      <c:layout/>
      <c:overlay val="0"/>
      <c:spPr>
        <a:noFill/>
        <a:ln w="25400">
          <a:noFill/>
        </a:ln>
      </c:sp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>
              <a:noFill/>
            </a:ln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yVal>
            <c:numRef>
              <c:f>'[CLI 2016 Budget Survey Individual.xls]Sheet2'!$B$2:$B$118</c:f>
              <c:numCache>
                <c:formatCode>_("$"* #,##0_);_("$"* \(\ #,##0\ \);_("$"* "-"??_);_(\ @_ \)</c:formatCode>
                <c:ptCount val="11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900</c:v>
                </c:pt>
                <c:pt idx="17">
                  <c:v>1250</c:v>
                </c:pt>
                <c:pt idx="18">
                  <c:v>3200</c:v>
                </c:pt>
                <c:pt idx="19">
                  <c:v>6500</c:v>
                </c:pt>
                <c:pt idx="20">
                  <c:v>7750</c:v>
                </c:pt>
                <c:pt idx="21">
                  <c:v>7750</c:v>
                </c:pt>
                <c:pt idx="22">
                  <c:v>7750</c:v>
                </c:pt>
                <c:pt idx="23">
                  <c:v>8900</c:v>
                </c:pt>
                <c:pt idx="24">
                  <c:v>12650</c:v>
                </c:pt>
                <c:pt idx="25">
                  <c:v>16900</c:v>
                </c:pt>
                <c:pt idx="26">
                  <c:v>17500</c:v>
                </c:pt>
                <c:pt idx="27">
                  <c:v>20150</c:v>
                </c:pt>
                <c:pt idx="28">
                  <c:v>21400</c:v>
                </c:pt>
                <c:pt idx="29">
                  <c:v>22850</c:v>
                </c:pt>
                <c:pt idx="30">
                  <c:v>23000</c:v>
                </c:pt>
                <c:pt idx="31">
                  <c:v>25900</c:v>
                </c:pt>
                <c:pt idx="32">
                  <c:v>28750</c:v>
                </c:pt>
                <c:pt idx="33">
                  <c:v>28900</c:v>
                </c:pt>
                <c:pt idx="34">
                  <c:v>31850</c:v>
                </c:pt>
                <c:pt idx="35">
                  <c:v>32500</c:v>
                </c:pt>
                <c:pt idx="36">
                  <c:v>34250</c:v>
                </c:pt>
                <c:pt idx="37">
                  <c:v>37250</c:v>
                </c:pt>
                <c:pt idx="38">
                  <c:v>37700</c:v>
                </c:pt>
                <c:pt idx="39">
                  <c:v>38550</c:v>
                </c:pt>
                <c:pt idx="40">
                  <c:v>39050</c:v>
                </c:pt>
                <c:pt idx="41">
                  <c:v>39700</c:v>
                </c:pt>
                <c:pt idx="42">
                  <c:v>39750</c:v>
                </c:pt>
                <c:pt idx="43">
                  <c:v>40500</c:v>
                </c:pt>
                <c:pt idx="44">
                  <c:v>40500</c:v>
                </c:pt>
                <c:pt idx="45">
                  <c:v>41000</c:v>
                </c:pt>
                <c:pt idx="46">
                  <c:v>41500</c:v>
                </c:pt>
                <c:pt idx="47">
                  <c:v>42200</c:v>
                </c:pt>
                <c:pt idx="48">
                  <c:v>43400</c:v>
                </c:pt>
                <c:pt idx="49">
                  <c:v>43600</c:v>
                </c:pt>
                <c:pt idx="50">
                  <c:v>45500</c:v>
                </c:pt>
                <c:pt idx="51">
                  <c:v>45650</c:v>
                </c:pt>
                <c:pt idx="52">
                  <c:v>46500</c:v>
                </c:pt>
                <c:pt idx="53">
                  <c:v>46900</c:v>
                </c:pt>
                <c:pt idx="54">
                  <c:v>47500</c:v>
                </c:pt>
                <c:pt idx="55">
                  <c:v>47600</c:v>
                </c:pt>
                <c:pt idx="56">
                  <c:v>50850</c:v>
                </c:pt>
                <c:pt idx="57">
                  <c:v>51150</c:v>
                </c:pt>
                <c:pt idx="58">
                  <c:v>51450</c:v>
                </c:pt>
                <c:pt idx="59">
                  <c:v>51500</c:v>
                </c:pt>
                <c:pt idx="60">
                  <c:v>51900</c:v>
                </c:pt>
                <c:pt idx="61">
                  <c:v>52350</c:v>
                </c:pt>
                <c:pt idx="62">
                  <c:v>52750</c:v>
                </c:pt>
                <c:pt idx="63">
                  <c:v>53250</c:v>
                </c:pt>
                <c:pt idx="64">
                  <c:v>53700</c:v>
                </c:pt>
                <c:pt idx="65">
                  <c:v>55250</c:v>
                </c:pt>
                <c:pt idx="66">
                  <c:v>55400</c:v>
                </c:pt>
                <c:pt idx="67">
                  <c:v>58050</c:v>
                </c:pt>
                <c:pt idx="68">
                  <c:v>59000</c:v>
                </c:pt>
                <c:pt idx="69">
                  <c:v>66200</c:v>
                </c:pt>
                <c:pt idx="70">
                  <c:v>67500</c:v>
                </c:pt>
                <c:pt idx="71">
                  <c:v>85000</c:v>
                </c:pt>
                <c:pt idx="72">
                  <c:v>85000</c:v>
                </c:pt>
                <c:pt idx="73">
                  <c:v>85000</c:v>
                </c:pt>
                <c:pt idx="74">
                  <c:v>85000</c:v>
                </c:pt>
                <c:pt idx="75">
                  <c:v>86750</c:v>
                </c:pt>
                <c:pt idx="76">
                  <c:v>88200</c:v>
                </c:pt>
                <c:pt idx="77">
                  <c:v>88400</c:v>
                </c:pt>
                <c:pt idx="78">
                  <c:v>88750</c:v>
                </c:pt>
                <c:pt idx="79">
                  <c:v>89100</c:v>
                </c:pt>
                <c:pt idx="80">
                  <c:v>93900</c:v>
                </c:pt>
                <c:pt idx="81">
                  <c:v>100900</c:v>
                </c:pt>
                <c:pt idx="82">
                  <c:v>102800</c:v>
                </c:pt>
                <c:pt idx="83">
                  <c:v>104400</c:v>
                </c:pt>
                <c:pt idx="84">
                  <c:v>106400</c:v>
                </c:pt>
                <c:pt idx="85">
                  <c:v>108000</c:v>
                </c:pt>
                <c:pt idx="86">
                  <c:v>109700</c:v>
                </c:pt>
                <c:pt idx="87">
                  <c:v>113200</c:v>
                </c:pt>
                <c:pt idx="88">
                  <c:v>119900</c:v>
                </c:pt>
                <c:pt idx="89">
                  <c:v>126800</c:v>
                </c:pt>
                <c:pt idx="90">
                  <c:v>128450</c:v>
                </c:pt>
                <c:pt idx="91">
                  <c:v>144400</c:v>
                </c:pt>
                <c:pt idx="92">
                  <c:v>159000</c:v>
                </c:pt>
                <c:pt idx="93">
                  <c:v>170000</c:v>
                </c:pt>
                <c:pt idx="94">
                  <c:v>170550</c:v>
                </c:pt>
                <c:pt idx="95">
                  <c:v>189250</c:v>
                </c:pt>
                <c:pt idx="96">
                  <c:v>198700</c:v>
                </c:pt>
                <c:pt idx="97">
                  <c:v>206950</c:v>
                </c:pt>
                <c:pt idx="98">
                  <c:v>207750</c:v>
                </c:pt>
                <c:pt idx="99">
                  <c:v>208000</c:v>
                </c:pt>
                <c:pt idx="100">
                  <c:v>219100</c:v>
                </c:pt>
                <c:pt idx="101">
                  <c:v>220750</c:v>
                </c:pt>
                <c:pt idx="102">
                  <c:v>225000</c:v>
                </c:pt>
                <c:pt idx="103">
                  <c:v>249000</c:v>
                </c:pt>
                <c:pt idx="104">
                  <c:v>251000</c:v>
                </c:pt>
                <c:pt idx="105">
                  <c:v>256600</c:v>
                </c:pt>
                <c:pt idx="106">
                  <c:v>257250</c:v>
                </c:pt>
                <c:pt idx="107">
                  <c:v>278500</c:v>
                </c:pt>
                <c:pt idx="108">
                  <c:v>292500</c:v>
                </c:pt>
                <c:pt idx="109">
                  <c:v>295000</c:v>
                </c:pt>
                <c:pt idx="110">
                  <c:v>299300</c:v>
                </c:pt>
                <c:pt idx="111">
                  <c:v>312000</c:v>
                </c:pt>
                <c:pt idx="112">
                  <c:v>312500</c:v>
                </c:pt>
                <c:pt idx="113">
                  <c:v>313950</c:v>
                </c:pt>
                <c:pt idx="114">
                  <c:v>319250</c:v>
                </c:pt>
                <c:pt idx="115">
                  <c:v>334950</c:v>
                </c:pt>
                <c:pt idx="116">
                  <c:v>435950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58105248"/>
        <c:axId val="558104464"/>
      </c:scatterChart>
      <c:valAx>
        <c:axId val="558105248"/>
        <c:scaling>
          <c:orientation val="minMax"/>
          <c:max val="120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333333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558104464"/>
        <c:crosses val="autoZero"/>
        <c:crossBetween val="midCat"/>
      </c:valAx>
      <c:valAx>
        <c:axId val="558104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&quot;$&quot;* #,##0_);_(&quot;$&quot;* \(\ #,##0\ \);_(&quot;$&quot;* &quot;-&quot;??_);_(\ @_ \)" sourceLinked="1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58105248"/>
        <c:crosses val="autoZero"/>
        <c:crossBetween val="midCat"/>
        <c:majorUnit val="25000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0.64382</cdr:x>
      <cdr:y>0.37554</cdr:y>
    </cdr:from>
    <cdr:to>
      <cdr:x>0.84099</cdr:x>
      <cdr:y>0.64757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910884" y="1262321"/>
          <a:ext cx="1197735" cy="9144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b="1" dirty="0" smtClean="0"/>
            <a:t>Yes: 23.8%</a:t>
          </a:r>
        </a:p>
        <a:p xmlns:a="http://schemas.openxmlformats.org/drawingml/2006/main">
          <a:endParaRPr lang="en-US" sz="1600" b="1" dirty="0"/>
        </a:p>
        <a:p xmlns:a="http://schemas.openxmlformats.org/drawingml/2006/main">
          <a:r>
            <a:rPr lang="en-US" sz="1600" b="1" dirty="0" smtClean="0"/>
            <a:t>No:  76.2%</a:t>
          </a:r>
          <a:endParaRPr lang="en-US" sz="16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0.51834</cdr:x>
      <cdr:y>0.72241</cdr:y>
    </cdr:from>
    <cdr:to>
      <cdr:x>0.51834</cdr:x>
      <cdr:y>0.93051</cdr:y>
    </cdr:to>
    <cdr:cxnSp macro="">
      <cdr:nvCxnSpPr>
        <cdr:cNvPr id="3" name="Straight Connector 2"/>
        <cdr:cNvCxnSpPr/>
      </cdr:nvCxnSpPr>
      <cdr:spPr>
        <a:xfrm xmlns:a="http://schemas.openxmlformats.org/drawingml/2006/main">
          <a:off x="5213685" y="2906042"/>
          <a:ext cx="1" cy="837126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t>8/20/2015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t>8/20/2015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t>8/20/2015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t>8/20/2015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t>8/20/2015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t>8/20/2015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t>8/20/2015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t>8/20/2015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t>8/20/2015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t>8/20/2015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t>8/20/2015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t>8/20/2015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CLI 2016 Budget Survey Results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Finance Committee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139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it took to make do this survey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54315" y="1845734"/>
            <a:ext cx="5744329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800" dirty="0" smtClean="0">
                <a:solidFill>
                  <a:srgbClr val="FF0000"/>
                </a:solidFill>
              </a:rPr>
              <a:t>8 </a:t>
            </a:r>
            <a:r>
              <a:rPr lang="en-US" sz="18800" dirty="0" err="1" smtClean="0">
                <a:solidFill>
                  <a:srgbClr val="FF0000"/>
                </a:solidFill>
              </a:rPr>
              <a:t>hrs</a:t>
            </a:r>
            <a:r>
              <a:rPr lang="en-US" sz="18800" dirty="0" smtClean="0">
                <a:solidFill>
                  <a:srgbClr val="FF0000"/>
                </a:solidFill>
              </a:rPr>
              <a:t>!</a:t>
            </a:r>
            <a:endParaRPr lang="en-US" sz="18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2339900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Finance Committee asked for approval from CDD Board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Board Approved Surveying the Community by postal and email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Finance Committee planned </a:t>
            </a:r>
            <a:r>
              <a:rPr lang="en-US" dirty="0"/>
              <a:t>s</a:t>
            </a:r>
            <a:r>
              <a:rPr lang="en-US" dirty="0" smtClean="0"/>
              <a:t>urvey and mailing method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Finance Committee </a:t>
            </a:r>
            <a:r>
              <a:rPr lang="en-US" dirty="0" smtClean="0"/>
              <a:t>Secretary negotiated for advertising rates to save mailing costs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Staff assisted in mailing and email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Finance Committee Secretary reproduced 2016 Proposed Budget in 188 page Survey Monkey</a:t>
            </a:r>
          </a:p>
          <a:p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097280" y="4105717"/>
            <a:ext cx="10058400" cy="14509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 startAt="7"/>
            </a:pPr>
            <a:r>
              <a:rPr lang="en-US" dirty="0" smtClean="0"/>
              <a:t>Analyzed results</a:t>
            </a:r>
          </a:p>
          <a:p>
            <a:pPr marL="457200" indent="-457200">
              <a:buFont typeface="+mj-lt"/>
              <a:buAutoNum type="arabicPeriod" startAt="7"/>
            </a:pPr>
            <a:r>
              <a:rPr lang="en-US" dirty="0" smtClean="0"/>
              <a:t>Prepared presentation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781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of the Survey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To let the CDD Board Members know that answer to the question:</a:t>
            </a:r>
          </a:p>
          <a:p>
            <a:pPr algn="ctr"/>
            <a:r>
              <a:rPr lang="en-US" sz="5400" dirty="0" smtClean="0">
                <a:solidFill>
                  <a:schemeClr val="accent1"/>
                </a:solidFill>
              </a:rPr>
              <a:t>What Do Residents Want?</a:t>
            </a:r>
            <a:endParaRPr lang="en-US" sz="5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080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Outcome of the survey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4517909" cy="402336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 143 responses out of 950 residences (15%)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Many text comments to be assessed in more detail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All anonymous results to be published online for public review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Results were assessed for Statistical Significance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6480" y="1845734"/>
            <a:ext cx="5328903" cy="444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10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Overall Operations Budget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10128"/>
            <a:ext cx="10058400" cy="4023360"/>
          </a:xfrm>
        </p:spPr>
        <p:txBody>
          <a:bodyPr/>
          <a:lstStyle/>
          <a:p>
            <a:r>
              <a:rPr lang="en-US" dirty="0"/>
              <a:t>$   239,615 - Professional &amp; </a:t>
            </a:r>
            <a:r>
              <a:rPr lang="en-US" dirty="0" smtClean="0"/>
              <a:t>Administrative </a:t>
            </a:r>
            <a:endParaRPr lang="en-US" dirty="0"/>
          </a:p>
          <a:p>
            <a:r>
              <a:rPr lang="en-US" dirty="0"/>
              <a:t>$   242,118 - Utilities</a:t>
            </a:r>
          </a:p>
          <a:p>
            <a:r>
              <a:rPr lang="en-US" dirty="0"/>
              <a:t>$   247,680 - Security Operations</a:t>
            </a:r>
          </a:p>
          <a:p>
            <a:r>
              <a:rPr lang="en-US" dirty="0"/>
              <a:t>$   291,447 - Field Office Administration</a:t>
            </a:r>
          </a:p>
          <a:p>
            <a:r>
              <a:rPr lang="en-US" dirty="0"/>
              <a:t>$   473,000 - Landscape Maintenance</a:t>
            </a:r>
          </a:p>
          <a:p>
            <a:r>
              <a:rPr lang="en-US" dirty="0"/>
              <a:t>$   201,500 - Facilities Maintenance</a:t>
            </a:r>
          </a:p>
          <a:p>
            <a:r>
              <a:rPr lang="en-US" dirty="0"/>
              <a:t>$     54,515 - Pool Maintenance</a:t>
            </a:r>
          </a:p>
          <a:p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0084423"/>
              </p:ext>
            </p:extLst>
          </p:nvPr>
        </p:nvGraphicFramePr>
        <p:xfrm>
          <a:off x="5877059" y="2137893"/>
          <a:ext cx="6074535" cy="33613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8885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Budget Category Results </a:t>
            </a:r>
            <a:r>
              <a:rPr lang="en-US" sz="3600" dirty="0" smtClean="0"/>
              <a:t>(n=143, 15% MOE)</a:t>
            </a:r>
            <a:endParaRPr lang="en-US" sz="36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5084727"/>
              </p:ext>
            </p:extLst>
          </p:nvPr>
        </p:nvGraphicFramePr>
        <p:xfrm>
          <a:off x="1097279" y="1994674"/>
          <a:ext cx="9489157" cy="377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6091"/>
                <a:gridCol w="2429929"/>
                <a:gridCol w="1633549"/>
                <a:gridCol w="1744794"/>
                <a:gridCol w="174479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Amount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Category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Yes, Approved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No, See More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Spread</a:t>
                      </a:r>
                      <a:r>
                        <a:rPr lang="en-US" baseline="0" dirty="0" smtClean="0"/>
                        <a:t>: </a:t>
                      </a:r>
                      <a:r>
                        <a:rPr lang="en-US" dirty="0" smtClean="0"/>
                        <a:t>In Favor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   239,615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Professional &amp; Administrative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54.5%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45.5%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accent1"/>
                          </a:solidFill>
                        </a:rPr>
                        <a:t>+9%</a:t>
                      </a:r>
                      <a:endParaRPr lang="en-US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   242,118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Utilities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58.5%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41.5%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+17%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   247,680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Security Operations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60.0%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40.0%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+20%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   291,447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Field Office Administration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38.9%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61.1%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-22%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   473,000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Landscape Maintenance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77.6%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22.4%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+55%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   201,500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Facilities Maintenance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82.8%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17.2%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+66%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     54,515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Pool Maintenance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80.7%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19.3%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+61%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124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627797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2154502"/>
              </p:ext>
            </p:extLst>
          </p:nvPr>
        </p:nvGraphicFramePr>
        <p:xfrm>
          <a:off x="1097280" y="286603"/>
          <a:ext cx="10058400" cy="593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1680"/>
                <a:gridCol w="3150172"/>
                <a:gridCol w="1558344"/>
                <a:gridCol w="1506828"/>
                <a:gridCol w="183137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Amount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Category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Yes, Approved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No, See More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Spread: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In </a:t>
                      </a:r>
                      <a:r>
                        <a:rPr lang="en-US" dirty="0" smtClean="0"/>
                        <a:t>Favor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 75,000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Field manager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74.6%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25.4%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+49.2%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 46,852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Office administrator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70.2%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29.8%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+40.4%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 12,960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Payroll taxes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93.0%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7.0%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+86.0%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 17,000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Seasonal decorations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57.9%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42.1%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accent1"/>
                          </a:solidFill>
                        </a:rPr>
                        <a:t>+15.8%</a:t>
                      </a:r>
                      <a:endParaRPr lang="en-US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   4,075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Beach club office equipment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70.2%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29.8%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+40.4%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   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Beach club office supplies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73.7%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26.3%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+47.4%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   1,500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Beach club gym supplies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82.5%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17.5%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+65.0%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   1,000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Guard office equipment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86.0%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14.0%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+72.0%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   2,000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Guard office supplies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80.7%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19.3%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+61.4%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   1,068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CMMS license &amp; support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87.7%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12.3%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+75.4%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 49,992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Community events coordinator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28.1%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71.9%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-43.8%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 30,000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Community events supplies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29.8%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70.2%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-40.4%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   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Special residential mailing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73.7%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26.3%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+47.4%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 44,000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Pool &amp; beach club attendant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57.9%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42.1%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accent1"/>
                          </a:solidFill>
                        </a:rPr>
                        <a:t>+15.8%</a:t>
                      </a:r>
                      <a:endParaRPr lang="en-US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effectLst/>
                        </a:rPr>
                        <a:t>$           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effectLst/>
                        </a:rPr>
                        <a:t>Food service plans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87.7%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12.3%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+75.4%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2204609" y="2874609"/>
            <a:ext cx="563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Field Office Admin Results </a:t>
            </a:r>
            <a:r>
              <a:rPr lang="en-US" sz="2400" dirty="0"/>
              <a:t>(</a:t>
            </a:r>
            <a:r>
              <a:rPr lang="en-US" sz="2400" dirty="0" smtClean="0"/>
              <a:t>n=57, 25% </a:t>
            </a:r>
            <a:r>
              <a:rPr lang="en-US" sz="2400" dirty="0"/>
              <a:t>MOE)</a:t>
            </a:r>
          </a:p>
        </p:txBody>
      </p:sp>
    </p:spTree>
    <p:extLst>
      <p:ext uri="{BB962C8B-B14F-4D97-AF65-F5344CB8AC3E}">
        <p14:creationId xmlns:p14="http://schemas.microsoft.com/office/powerpoint/2010/main" val="82586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Capital Expenses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Original List of Capital Improvements created by LAF Committee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Submitted to CDD Board for approval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CDD opted to include the list into a survey to get resident opinions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A few additional items were added based on previous resident surveys for the gym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If less than $51,800</a:t>
            </a:r>
            <a:r>
              <a:rPr lang="en-US" dirty="0"/>
              <a:t> </a:t>
            </a:r>
            <a:r>
              <a:rPr lang="en-US" dirty="0" smtClean="0"/>
              <a:t>in capital expenses is spent then assessments will decrease.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If more than $51,800 is spent then a special assessment must be done for the difference.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48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50006" y="1159099"/>
            <a:ext cx="2086377" cy="8371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6383" y="141667"/>
            <a:ext cx="8293994" cy="61055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6200000">
            <a:off x="-625124" y="3106977"/>
            <a:ext cx="47506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Capital Expenses Results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29578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/>
              <a:t>Amount of expenses selected by individuals</a:t>
            </a:r>
            <a:endParaRPr lang="en-US" sz="4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1742280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7770253" y="4736206"/>
            <a:ext cx="1" cy="8371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141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 The majority of the respondents, most often with statistical significance, indicate that they are ok with the proposed Budget with the exception of limited specific line items.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 There is convincing evidence that the community as a whole would like the CDD Board to cut out or significantly reduce the events coordinator and expenses.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50% of the respondents requested that capital expenses are below $51,800 and the other half are above. While the average request is $90,000.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If the board reduces the events expenses, the following options are available:</a:t>
            </a:r>
          </a:p>
          <a:p>
            <a:pPr marL="544068" lvl="1" indent="-342900">
              <a:buFont typeface="+mj-lt"/>
              <a:buAutoNum type="arabicPeriod"/>
            </a:pPr>
            <a:r>
              <a:rPr lang="en-US" dirty="0" smtClean="0"/>
              <a:t>Reduce the assessment below $1,925.</a:t>
            </a:r>
          </a:p>
          <a:p>
            <a:pPr marL="544068" lvl="1" indent="-342900">
              <a:buFont typeface="+mj-lt"/>
              <a:buAutoNum type="arabicPeriod"/>
            </a:pPr>
            <a:r>
              <a:rPr lang="en-US" dirty="0" smtClean="0"/>
              <a:t>Add operational cost.</a:t>
            </a:r>
          </a:p>
          <a:p>
            <a:pPr marL="544068" lvl="1" indent="-342900">
              <a:buFont typeface="+mj-lt"/>
              <a:buAutoNum type="arabicPeriod"/>
            </a:pPr>
            <a:r>
              <a:rPr lang="en-US" dirty="0" smtClean="0"/>
              <a:t>Make additional capital purchases.</a:t>
            </a:r>
          </a:p>
          <a:p>
            <a:pPr marL="544068" lvl="1" indent="-342900">
              <a:buFont typeface="+mj-lt"/>
              <a:buAutoNum type="arabicPeriod"/>
            </a:pPr>
            <a:r>
              <a:rPr lang="en-US" dirty="0" smtClean="0"/>
              <a:t>Add to the reserves.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01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144</TotalTime>
  <Words>660</Words>
  <Application>Microsoft Office PowerPoint</Application>
  <PresentationFormat>Widescreen</PresentationFormat>
  <Paragraphs>174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Microsoft Sans Serif</vt:lpstr>
      <vt:lpstr>Retrospect</vt:lpstr>
      <vt:lpstr>CLI 2016 Budget Survey Results</vt:lpstr>
      <vt:lpstr>What it took to make do this survey</vt:lpstr>
      <vt:lpstr>Purpose of the Survey</vt:lpstr>
      <vt:lpstr>Outcome of the survey</vt:lpstr>
      <vt:lpstr>Overall Operations Budget</vt:lpstr>
      <vt:lpstr>Budget Category Results (n=143, 15% MOE)</vt:lpstr>
      <vt:lpstr>PowerPoint Presentation</vt:lpstr>
      <vt:lpstr>Capital Expenses</vt:lpstr>
      <vt:lpstr>PowerPoint Presentation</vt:lpstr>
      <vt:lpstr>Amount of expenses selected by individuals</vt:lpstr>
      <vt:lpstr>Conclusion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 2016 Budget Survey Results</dc:title>
  <dc:creator>Microsoft account</dc:creator>
  <cp:lastModifiedBy>Microsoft account</cp:lastModifiedBy>
  <cp:revision>14</cp:revision>
  <dcterms:created xsi:type="dcterms:W3CDTF">2015-08-20T17:05:44Z</dcterms:created>
  <dcterms:modified xsi:type="dcterms:W3CDTF">2015-08-20T19:30:08Z</dcterms:modified>
</cp:coreProperties>
</file>